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9"/>
    <p:sldId id="257" r:id="rId20"/>
    <p:sldId id="258" r:id="rId21"/>
    <p:sldId id="259" r:id="rId22"/>
    <p:sldId id="260" r:id="rId23"/>
    <p:sldId id="261" r:id="rId24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Canva Sans" charset="1" panose="020B0503030501040103"/>
      <p:regular r:id="rId10"/>
    </p:embeddedFont>
    <p:embeddedFont>
      <p:font typeface="Canva Sans Bold" charset="1" panose="020B0803030501040103"/>
      <p:regular r:id="rId11"/>
    </p:embeddedFont>
    <p:embeddedFont>
      <p:font typeface="Canva Sans Italics" charset="1" panose="020B0503030501040103"/>
      <p:regular r:id="rId12"/>
    </p:embeddedFont>
    <p:embeddedFont>
      <p:font typeface="Canva Sans Bold Italics" charset="1" panose="020B0803030501040103"/>
      <p:regular r:id="rId13"/>
    </p:embeddedFont>
    <p:embeddedFont>
      <p:font typeface="Canva Sans Medium" charset="1" panose="020B0603030501040103"/>
      <p:regular r:id="rId14"/>
    </p:embeddedFont>
    <p:embeddedFont>
      <p:font typeface="Canva Sans Medium Italics" charset="1" panose="020B0603030501040103"/>
      <p:regular r:id="rId15"/>
    </p:embeddedFont>
    <p:embeddedFont>
      <p:font typeface="Neue Machina" charset="1" panose="00000500000000000000"/>
      <p:regular r:id="rId16"/>
    </p:embeddedFont>
    <p:embeddedFont>
      <p:font typeface="Neue Machina Light" charset="1" panose="00000400000000000000"/>
      <p:regular r:id="rId17"/>
    </p:embeddedFont>
    <p:embeddedFont>
      <p:font typeface="Neue Machina Ultra-Bold" charset="1" panose="00000900000000000000"/>
      <p:regular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slides/slide1.xml" Type="http://schemas.openxmlformats.org/officeDocument/2006/relationships/slide"/><Relationship Id="rId2" Target="presProps.xml" Type="http://schemas.openxmlformats.org/officeDocument/2006/relationships/presProps"/><Relationship Id="rId20" Target="slides/slide2.xml" Type="http://schemas.openxmlformats.org/officeDocument/2006/relationships/slide"/><Relationship Id="rId21" Target="slides/slide3.xml" Type="http://schemas.openxmlformats.org/officeDocument/2006/relationships/slide"/><Relationship Id="rId22" Target="slides/slide4.xml" Type="http://schemas.openxmlformats.org/officeDocument/2006/relationships/slide"/><Relationship Id="rId23" Target="slides/slide5.xml" Type="http://schemas.openxmlformats.org/officeDocument/2006/relationships/slide"/><Relationship Id="rId24" Target="slides/slide6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png" Type="http://schemas.openxmlformats.org/officeDocument/2006/relationships/image"/><Relationship Id="rId5" Target="../media/image10.svg" Type="http://schemas.openxmlformats.org/officeDocument/2006/relationships/image"/><Relationship Id="rId6" Target="https://www.kaggle.com/datasets/rohitsahoo/sales-forecasting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9.png" Type="http://schemas.openxmlformats.org/officeDocument/2006/relationships/image"/><Relationship Id="rId13" Target="../media/image20.svg" Type="http://schemas.openxmlformats.org/officeDocument/2006/relationships/image"/><Relationship Id="rId2" Target="../media/image11.png" Type="http://schemas.openxmlformats.org/officeDocument/2006/relationships/image"/><Relationship Id="rId3" Target="../media/image12.svg" Type="http://schemas.openxmlformats.org/officeDocument/2006/relationships/image"/><Relationship Id="rId4" Target="../media/image13.png" Type="http://schemas.openxmlformats.org/officeDocument/2006/relationships/image"/><Relationship Id="rId5" Target="../media/image1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2.pn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19.png" Type="http://schemas.openxmlformats.org/officeDocument/2006/relationships/image"/><Relationship Id="rId4" Target="../media/image20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8.svg" Type="http://schemas.openxmlformats.org/officeDocument/2006/relationships/image"/><Relationship Id="rId11" Target="../media/image29.png" Type="http://schemas.openxmlformats.org/officeDocument/2006/relationships/image"/><Relationship Id="rId2" Target="../media/image26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5.png" Type="http://schemas.openxmlformats.org/officeDocument/2006/relationships/image"/><Relationship Id="rId6" Target="../media/image6.svg" Type="http://schemas.openxmlformats.org/officeDocument/2006/relationships/image"/><Relationship Id="rId7" Target="../media/image3.png" Type="http://schemas.openxmlformats.org/officeDocument/2006/relationships/image"/><Relationship Id="rId8" Target="../media/image4.svg" Type="http://schemas.openxmlformats.org/officeDocument/2006/relationships/image"/><Relationship Id="rId9" Target="../media/image27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-2336435" y="4338976"/>
            <a:ext cx="3630634" cy="3639734"/>
          </a:xfrm>
          <a:custGeom>
            <a:avLst/>
            <a:gdLst/>
            <a:ahLst/>
            <a:cxnLst/>
            <a:rect r="r" b="b" t="t" l="l"/>
            <a:pathLst>
              <a:path h="3639734" w="3630634">
                <a:moveTo>
                  <a:pt x="0" y="0"/>
                </a:moveTo>
                <a:lnTo>
                  <a:pt x="3630635" y="0"/>
                </a:lnTo>
                <a:lnTo>
                  <a:pt x="3630635" y="3639733"/>
                </a:lnTo>
                <a:lnTo>
                  <a:pt x="0" y="36397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423007" y="5840272"/>
            <a:ext cx="11133554" cy="912295"/>
            <a:chOff x="0" y="0"/>
            <a:chExt cx="2932294" cy="24027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932294" cy="240275"/>
            </a:xfrm>
            <a:custGeom>
              <a:avLst/>
              <a:gdLst/>
              <a:ahLst/>
              <a:cxnLst/>
              <a:rect r="r" b="b" t="t" l="l"/>
              <a:pathLst>
                <a:path h="240275" w="2932294">
                  <a:moveTo>
                    <a:pt x="35464" y="0"/>
                  </a:moveTo>
                  <a:lnTo>
                    <a:pt x="2896830" y="0"/>
                  </a:lnTo>
                  <a:cubicBezTo>
                    <a:pt x="2906236" y="0"/>
                    <a:pt x="2915256" y="3736"/>
                    <a:pt x="2921907" y="10387"/>
                  </a:cubicBezTo>
                  <a:cubicBezTo>
                    <a:pt x="2928557" y="17038"/>
                    <a:pt x="2932294" y="26058"/>
                    <a:pt x="2932294" y="35464"/>
                  </a:cubicBezTo>
                  <a:lnTo>
                    <a:pt x="2932294" y="204812"/>
                  </a:lnTo>
                  <a:cubicBezTo>
                    <a:pt x="2932294" y="224398"/>
                    <a:pt x="2916416" y="240275"/>
                    <a:pt x="2896830" y="240275"/>
                  </a:cubicBezTo>
                  <a:lnTo>
                    <a:pt x="35464" y="240275"/>
                  </a:lnTo>
                  <a:cubicBezTo>
                    <a:pt x="26058" y="240275"/>
                    <a:pt x="17038" y="236539"/>
                    <a:pt x="10387" y="229888"/>
                  </a:cubicBezTo>
                  <a:cubicBezTo>
                    <a:pt x="3736" y="223238"/>
                    <a:pt x="0" y="214217"/>
                    <a:pt x="0" y="204812"/>
                  </a:cubicBezTo>
                  <a:lnTo>
                    <a:pt x="0" y="35464"/>
                  </a:lnTo>
                  <a:cubicBezTo>
                    <a:pt x="0" y="15878"/>
                    <a:pt x="15878" y="0"/>
                    <a:pt x="3546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932294" cy="278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265496" y="8639710"/>
            <a:ext cx="1757008" cy="499798"/>
            <a:chOff x="0" y="0"/>
            <a:chExt cx="462751" cy="1316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2751" cy="131634"/>
            </a:xfrm>
            <a:custGeom>
              <a:avLst/>
              <a:gdLst/>
              <a:ahLst/>
              <a:cxnLst/>
              <a:rect r="r" b="b" t="t" l="l"/>
              <a:pathLst>
                <a:path h="131634" w="462751">
                  <a:moveTo>
                    <a:pt x="65817" y="0"/>
                  </a:moveTo>
                  <a:lnTo>
                    <a:pt x="396934" y="0"/>
                  </a:lnTo>
                  <a:cubicBezTo>
                    <a:pt x="414390" y="0"/>
                    <a:pt x="431131" y="6934"/>
                    <a:pt x="443474" y="19277"/>
                  </a:cubicBezTo>
                  <a:cubicBezTo>
                    <a:pt x="455817" y="31620"/>
                    <a:pt x="462751" y="48361"/>
                    <a:pt x="462751" y="65817"/>
                  </a:cubicBezTo>
                  <a:lnTo>
                    <a:pt x="462751" y="65817"/>
                  </a:lnTo>
                  <a:cubicBezTo>
                    <a:pt x="462751" y="83273"/>
                    <a:pt x="455817" y="100014"/>
                    <a:pt x="443474" y="112357"/>
                  </a:cubicBezTo>
                  <a:cubicBezTo>
                    <a:pt x="431131" y="124700"/>
                    <a:pt x="414390" y="131634"/>
                    <a:pt x="396934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62751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4558220" y="1023144"/>
            <a:ext cx="1963538" cy="1558558"/>
          </a:xfrm>
          <a:custGeom>
            <a:avLst/>
            <a:gdLst/>
            <a:ahLst/>
            <a:cxnLst/>
            <a:rect r="r" b="b" t="t" l="l"/>
            <a:pathLst>
              <a:path h="1558558" w="1963538">
                <a:moveTo>
                  <a:pt x="0" y="0"/>
                </a:moveTo>
                <a:lnTo>
                  <a:pt x="1963538" y="0"/>
                </a:lnTo>
                <a:lnTo>
                  <a:pt x="1963538" y="1558559"/>
                </a:lnTo>
                <a:lnTo>
                  <a:pt x="0" y="155855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3732757" y="5805247"/>
            <a:ext cx="1054803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Canva Sans"/>
              </a:rPr>
              <a:t>Data Wrangling and Visualization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94200" y="8752795"/>
            <a:ext cx="4877114" cy="29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</a:rPr>
              <a:t>Hala Sedki, Reem Abdelghany, Ebraam Atia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8599180" y="8672440"/>
            <a:ext cx="1089640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9B61A"/>
                </a:solidFill>
                <a:latin typeface="Canva Sans"/>
              </a:rPr>
              <a:t>2023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2118004" y="8752795"/>
            <a:ext cx="4877114" cy="2971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FFFFFF"/>
                </a:solidFill>
                <a:latin typeface="Canva Sans"/>
              </a:rPr>
              <a:t>Professor: Ahmed Safwat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3252046" y="3773347"/>
            <a:ext cx="11783908" cy="2066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6800"/>
              </a:lnSpc>
            </a:pPr>
            <a:r>
              <a:rPr lang="en-US" sz="12000">
                <a:solidFill>
                  <a:srgbClr val="FFFFFF"/>
                </a:solidFill>
                <a:latin typeface="Neue Machina Ultra-Bold"/>
              </a:rPr>
              <a:t>Walmart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985885" y="0"/>
            <a:ext cx="2302115" cy="2302115"/>
          </a:xfrm>
          <a:custGeom>
            <a:avLst/>
            <a:gdLst/>
            <a:ahLst/>
            <a:cxnLst/>
            <a:rect r="r" b="b" t="t" l="l"/>
            <a:pathLst>
              <a:path h="2302115" w="2302115">
                <a:moveTo>
                  <a:pt x="0" y="0"/>
                </a:moveTo>
                <a:lnTo>
                  <a:pt x="2302115" y="0"/>
                </a:lnTo>
                <a:lnTo>
                  <a:pt x="2302115" y="2302115"/>
                </a:lnTo>
                <a:lnTo>
                  <a:pt x="0" y="230211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2E6FE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1207574" y="1070063"/>
            <a:ext cx="7414860" cy="1123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1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Walmart</a:t>
            </a: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5380182" y="7810752"/>
            <a:ext cx="1613618" cy="1613618"/>
          </a:xfrm>
          <a:custGeom>
            <a:avLst/>
            <a:gdLst/>
            <a:ahLst/>
            <a:cxnLst/>
            <a:rect r="r" b="b" t="t" l="l"/>
            <a:pathLst>
              <a:path h="1613618" w="1613618">
                <a:moveTo>
                  <a:pt x="0" y="0"/>
                </a:moveTo>
                <a:lnTo>
                  <a:pt x="1613618" y="0"/>
                </a:lnTo>
                <a:lnTo>
                  <a:pt x="1613618" y="1613618"/>
                </a:lnTo>
                <a:lnTo>
                  <a:pt x="0" y="161361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355862" y="3914051"/>
            <a:ext cx="13029032" cy="2635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000"/>
              </a:lnSpc>
            </a:pPr>
            <a:r>
              <a:rPr lang="en-US" sz="5000">
                <a:solidFill>
                  <a:srgbClr val="FFFFFF"/>
                </a:solidFill>
                <a:latin typeface="Canva Sans"/>
              </a:rPr>
              <a:t>Walmart is a superstore giant in the United States. They always publish their data on Kaggle to gather insights.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5127064" y="4009301"/>
            <a:ext cx="5254625" cy="912295"/>
            <a:chOff x="0" y="0"/>
            <a:chExt cx="1383934" cy="2402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383934" cy="240275"/>
            </a:xfrm>
            <a:custGeom>
              <a:avLst/>
              <a:gdLst/>
              <a:ahLst/>
              <a:cxnLst/>
              <a:rect r="r" b="b" t="t" l="l"/>
              <a:pathLst>
                <a:path h="240275" w="1383934">
                  <a:moveTo>
                    <a:pt x="75141" y="0"/>
                  </a:moveTo>
                  <a:lnTo>
                    <a:pt x="1308793" y="0"/>
                  </a:lnTo>
                  <a:cubicBezTo>
                    <a:pt x="1328722" y="0"/>
                    <a:pt x="1347834" y="7917"/>
                    <a:pt x="1361926" y="22008"/>
                  </a:cubicBezTo>
                  <a:cubicBezTo>
                    <a:pt x="1376018" y="36100"/>
                    <a:pt x="1383934" y="55212"/>
                    <a:pt x="1383934" y="75141"/>
                  </a:cubicBezTo>
                  <a:lnTo>
                    <a:pt x="1383934" y="165134"/>
                  </a:lnTo>
                  <a:cubicBezTo>
                    <a:pt x="1383934" y="206634"/>
                    <a:pt x="1350292" y="240275"/>
                    <a:pt x="1308793" y="240275"/>
                  </a:cubicBezTo>
                  <a:lnTo>
                    <a:pt x="75141" y="240275"/>
                  </a:lnTo>
                  <a:cubicBezTo>
                    <a:pt x="55212" y="240275"/>
                    <a:pt x="36100" y="232359"/>
                    <a:pt x="22008" y="218267"/>
                  </a:cubicBezTo>
                  <a:cubicBezTo>
                    <a:pt x="7917" y="204175"/>
                    <a:pt x="0" y="185063"/>
                    <a:pt x="0" y="165134"/>
                  </a:cubicBezTo>
                  <a:lnTo>
                    <a:pt x="0" y="75141"/>
                  </a:lnTo>
                  <a:cubicBezTo>
                    <a:pt x="0" y="33642"/>
                    <a:pt x="33642" y="0"/>
                    <a:pt x="75141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383934" cy="278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3651469" y="5740746"/>
            <a:ext cx="2336877" cy="912295"/>
            <a:chOff x="0" y="0"/>
            <a:chExt cx="615474" cy="2402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15474" cy="240275"/>
            </a:xfrm>
            <a:custGeom>
              <a:avLst/>
              <a:gdLst/>
              <a:ahLst/>
              <a:cxnLst/>
              <a:rect r="r" b="b" t="t" l="l"/>
              <a:pathLst>
                <a:path h="240275" w="615474">
                  <a:moveTo>
                    <a:pt x="120138" y="0"/>
                  </a:moveTo>
                  <a:lnTo>
                    <a:pt x="495336" y="0"/>
                  </a:lnTo>
                  <a:cubicBezTo>
                    <a:pt x="527199" y="0"/>
                    <a:pt x="557756" y="12657"/>
                    <a:pt x="580286" y="35188"/>
                  </a:cubicBezTo>
                  <a:cubicBezTo>
                    <a:pt x="602817" y="57718"/>
                    <a:pt x="615474" y="88275"/>
                    <a:pt x="615474" y="120138"/>
                  </a:cubicBezTo>
                  <a:lnTo>
                    <a:pt x="615474" y="120138"/>
                  </a:lnTo>
                  <a:cubicBezTo>
                    <a:pt x="615474" y="186488"/>
                    <a:pt x="561686" y="240275"/>
                    <a:pt x="495336" y="240275"/>
                  </a:cubicBezTo>
                  <a:lnTo>
                    <a:pt x="120138" y="240275"/>
                  </a:lnTo>
                  <a:cubicBezTo>
                    <a:pt x="53787" y="240275"/>
                    <a:pt x="0" y="186488"/>
                    <a:pt x="0" y="120138"/>
                  </a:cubicBezTo>
                  <a:lnTo>
                    <a:pt x="0" y="120138"/>
                  </a:lnTo>
                  <a:cubicBezTo>
                    <a:pt x="0" y="53787"/>
                    <a:pt x="53787" y="0"/>
                    <a:pt x="120138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15474" cy="278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1274249" y="8924572"/>
            <a:ext cx="1596769" cy="499798"/>
            <a:chOff x="0" y="0"/>
            <a:chExt cx="420548" cy="131634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420548" cy="131634"/>
            </a:xfrm>
            <a:custGeom>
              <a:avLst/>
              <a:gdLst/>
              <a:ahLst/>
              <a:cxnLst/>
              <a:rect r="r" b="b" t="t" l="l"/>
              <a:pathLst>
                <a:path h="131634" w="420548">
                  <a:moveTo>
                    <a:pt x="65817" y="0"/>
                  </a:moveTo>
                  <a:lnTo>
                    <a:pt x="354731" y="0"/>
                  </a:lnTo>
                  <a:cubicBezTo>
                    <a:pt x="391081" y="0"/>
                    <a:pt x="420548" y="29467"/>
                    <a:pt x="420548" y="65817"/>
                  </a:cubicBezTo>
                  <a:lnTo>
                    <a:pt x="420548" y="65817"/>
                  </a:lnTo>
                  <a:cubicBezTo>
                    <a:pt x="420548" y="83273"/>
                    <a:pt x="413614" y="100014"/>
                    <a:pt x="401271" y="112357"/>
                  </a:cubicBezTo>
                  <a:cubicBezTo>
                    <a:pt x="388928" y="124700"/>
                    <a:pt x="372187" y="131634"/>
                    <a:pt x="354731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143A4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420548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9144000" y="1119533"/>
            <a:ext cx="1711309" cy="1715598"/>
          </a:xfrm>
          <a:custGeom>
            <a:avLst/>
            <a:gdLst/>
            <a:ahLst/>
            <a:cxnLst/>
            <a:rect r="r" b="b" t="t" l="l"/>
            <a:pathLst>
              <a:path h="1715598" w="1711309">
                <a:moveTo>
                  <a:pt x="0" y="0"/>
                </a:moveTo>
                <a:lnTo>
                  <a:pt x="1711309" y="0"/>
                </a:lnTo>
                <a:lnTo>
                  <a:pt x="1711309" y="1715597"/>
                </a:lnTo>
                <a:lnTo>
                  <a:pt x="0" y="171559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1355862" y="7034091"/>
            <a:ext cx="11821479" cy="22136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Since we were focused on gathering data the correct data for our project, we found the data  on Kaggle. 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Dataset Source:  </a:t>
            </a:r>
            <a:r>
              <a:rPr lang="en-US" sz="2100" u="sng">
                <a:solidFill>
                  <a:srgbClr val="FFFFFF"/>
                </a:solidFill>
                <a:latin typeface="Canva Sans"/>
                <a:hlinkClick r:id="rId6" tooltip="https://www.kaggle.com/datasets/rohitsahoo/sales-forecasting"/>
              </a:rPr>
              <a:t>https://www.kaggle.com/datasets/rohitsahoo/sales-forecasting</a:t>
            </a:r>
          </a:p>
          <a:p>
            <a:pPr>
              <a:lnSpc>
                <a:spcPts val="2940"/>
              </a:lnSpc>
            </a:pPr>
          </a:p>
          <a:p>
            <a:pPr>
              <a:lnSpc>
                <a:spcPts val="2940"/>
              </a:lnSpc>
            </a:pPr>
          </a:p>
        </p:txBody>
      </p:sp>
      <p:sp>
        <p:nvSpPr>
          <p:cNvPr name="TextBox 24" id="24"/>
          <p:cNvSpPr txBox="true"/>
          <p:nvPr/>
        </p:nvSpPr>
        <p:spPr>
          <a:xfrm rot="0">
            <a:off x="1700240" y="9037630"/>
            <a:ext cx="46114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9B61A"/>
                </a:solidFill>
                <a:latin typeface="Canva Sans Bold"/>
              </a:rPr>
              <a:t>01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072634" y="9037630"/>
            <a:ext cx="395762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1143A4"/>
                </a:solidFill>
                <a:latin typeface="Canva Sans"/>
              </a:rPr>
              <a:t>/10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4384894" y="1028700"/>
            <a:ext cx="2608906" cy="499798"/>
            <a:chOff x="0" y="0"/>
            <a:chExt cx="687119" cy="131634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687119" cy="131634"/>
            </a:xfrm>
            <a:custGeom>
              <a:avLst/>
              <a:gdLst/>
              <a:ahLst/>
              <a:cxnLst/>
              <a:rect r="r" b="b" t="t" l="l"/>
              <a:pathLst>
                <a:path h="131634" w="687119">
                  <a:moveTo>
                    <a:pt x="65817" y="0"/>
                  </a:moveTo>
                  <a:lnTo>
                    <a:pt x="621302" y="0"/>
                  </a:lnTo>
                  <a:cubicBezTo>
                    <a:pt x="638758" y="0"/>
                    <a:pt x="655499" y="6934"/>
                    <a:pt x="667842" y="19277"/>
                  </a:cubicBezTo>
                  <a:cubicBezTo>
                    <a:pt x="680185" y="31620"/>
                    <a:pt x="687119" y="48361"/>
                    <a:pt x="687119" y="65817"/>
                  </a:cubicBezTo>
                  <a:lnTo>
                    <a:pt x="687119" y="65817"/>
                  </a:lnTo>
                  <a:cubicBezTo>
                    <a:pt x="687119" y="83273"/>
                    <a:pt x="680185" y="100014"/>
                    <a:pt x="667842" y="112357"/>
                  </a:cubicBezTo>
                  <a:cubicBezTo>
                    <a:pt x="655499" y="124700"/>
                    <a:pt x="638758" y="131634"/>
                    <a:pt x="621302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143A4"/>
              </a:solidFill>
              <a:prstDash val="solid"/>
              <a:round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687119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4384894" y="1081433"/>
            <a:ext cx="2608906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143A4"/>
                </a:solidFill>
                <a:latin typeface="Canva Sans"/>
              </a:rPr>
              <a:t>Walmart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2200505" y="2453078"/>
            <a:ext cx="2283612" cy="2283612"/>
          </a:xfrm>
          <a:custGeom>
            <a:avLst/>
            <a:gdLst/>
            <a:ahLst/>
            <a:cxnLst/>
            <a:rect r="r" b="b" t="t" l="l"/>
            <a:pathLst>
              <a:path h="2283612" w="2283612">
                <a:moveTo>
                  <a:pt x="0" y="0"/>
                </a:moveTo>
                <a:lnTo>
                  <a:pt x="2283612" y="0"/>
                </a:lnTo>
                <a:lnTo>
                  <a:pt x="2283612" y="2283612"/>
                </a:lnTo>
                <a:lnTo>
                  <a:pt x="0" y="228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2200505" y="4448731"/>
            <a:ext cx="2283612" cy="2283612"/>
          </a:xfrm>
          <a:custGeom>
            <a:avLst/>
            <a:gdLst/>
            <a:ahLst/>
            <a:cxnLst/>
            <a:rect r="r" b="b" t="t" l="l"/>
            <a:pathLst>
              <a:path h="2283612" w="2283612">
                <a:moveTo>
                  <a:pt x="0" y="0"/>
                </a:moveTo>
                <a:lnTo>
                  <a:pt x="2283612" y="0"/>
                </a:lnTo>
                <a:lnTo>
                  <a:pt x="2283612" y="2283612"/>
                </a:lnTo>
                <a:lnTo>
                  <a:pt x="0" y="228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200505" y="6497122"/>
            <a:ext cx="2283612" cy="2283612"/>
          </a:xfrm>
          <a:custGeom>
            <a:avLst/>
            <a:gdLst/>
            <a:ahLst/>
            <a:cxnLst/>
            <a:rect r="r" b="b" t="t" l="l"/>
            <a:pathLst>
              <a:path h="2283612" w="2283612">
                <a:moveTo>
                  <a:pt x="0" y="0"/>
                </a:moveTo>
                <a:lnTo>
                  <a:pt x="2283612" y="0"/>
                </a:lnTo>
                <a:lnTo>
                  <a:pt x="2283612" y="2283612"/>
                </a:lnTo>
                <a:lnTo>
                  <a:pt x="0" y="22836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2317473" y="2453078"/>
            <a:ext cx="1666391" cy="1666391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6942" y="0"/>
                  </a:moveTo>
                  <a:lnTo>
                    <a:pt x="575858" y="0"/>
                  </a:lnTo>
                  <a:cubicBezTo>
                    <a:pt x="706717" y="0"/>
                    <a:pt x="812800" y="106083"/>
                    <a:pt x="812800" y="236942"/>
                  </a:cubicBezTo>
                  <a:lnTo>
                    <a:pt x="812800" y="575858"/>
                  </a:lnTo>
                  <a:cubicBezTo>
                    <a:pt x="812800" y="706717"/>
                    <a:pt x="706717" y="812800"/>
                    <a:pt x="575858" y="812800"/>
                  </a:cubicBezTo>
                  <a:lnTo>
                    <a:pt x="236942" y="812800"/>
                  </a:lnTo>
                  <a:cubicBezTo>
                    <a:pt x="106083" y="812800"/>
                    <a:pt x="0" y="706717"/>
                    <a:pt x="0" y="575858"/>
                  </a:cubicBezTo>
                  <a:lnTo>
                    <a:pt x="0" y="236942"/>
                  </a:lnTo>
                  <a:cubicBezTo>
                    <a:pt x="0" y="106083"/>
                    <a:pt x="106083" y="0"/>
                    <a:pt x="236942" y="0"/>
                  </a:cubicBezTo>
                  <a:close/>
                </a:path>
              </a:pathLst>
            </a:custGeom>
            <a:solidFill>
              <a:srgbClr val="F9B61A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2317473" y="4448731"/>
            <a:ext cx="1666391" cy="1666391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6942" y="0"/>
                  </a:moveTo>
                  <a:lnTo>
                    <a:pt x="575858" y="0"/>
                  </a:lnTo>
                  <a:cubicBezTo>
                    <a:pt x="706717" y="0"/>
                    <a:pt x="812800" y="106083"/>
                    <a:pt x="812800" y="236942"/>
                  </a:cubicBezTo>
                  <a:lnTo>
                    <a:pt x="812800" y="575858"/>
                  </a:lnTo>
                  <a:cubicBezTo>
                    <a:pt x="812800" y="706717"/>
                    <a:pt x="706717" y="812800"/>
                    <a:pt x="575858" y="812800"/>
                  </a:cubicBezTo>
                  <a:lnTo>
                    <a:pt x="236942" y="812800"/>
                  </a:lnTo>
                  <a:cubicBezTo>
                    <a:pt x="106083" y="812800"/>
                    <a:pt x="0" y="706717"/>
                    <a:pt x="0" y="575858"/>
                  </a:cubicBezTo>
                  <a:lnTo>
                    <a:pt x="0" y="236942"/>
                  </a:lnTo>
                  <a:cubicBezTo>
                    <a:pt x="0" y="106083"/>
                    <a:pt x="106083" y="0"/>
                    <a:pt x="236942" y="0"/>
                  </a:cubicBezTo>
                  <a:close/>
                </a:path>
              </a:pathLst>
            </a:custGeom>
            <a:solidFill>
              <a:srgbClr val="F9B61A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317473" y="6444384"/>
            <a:ext cx="1666391" cy="1666391"/>
            <a:chOff x="0" y="0"/>
            <a:chExt cx="812800" cy="81280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6942" y="0"/>
                  </a:moveTo>
                  <a:lnTo>
                    <a:pt x="575858" y="0"/>
                  </a:lnTo>
                  <a:cubicBezTo>
                    <a:pt x="706717" y="0"/>
                    <a:pt x="812800" y="106083"/>
                    <a:pt x="812800" y="236942"/>
                  </a:cubicBezTo>
                  <a:lnTo>
                    <a:pt x="812800" y="575858"/>
                  </a:lnTo>
                  <a:cubicBezTo>
                    <a:pt x="812800" y="706717"/>
                    <a:pt x="706717" y="812800"/>
                    <a:pt x="575858" y="812800"/>
                  </a:cubicBezTo>
                  <a:lnTo>
                    <a:pt x="236942" y="812800"/>
                  </a:lnTo>
                  <a:cubicBezTo>
                    <a:pt x="106083" y="812800"/>
                    <a:pt x="0" y="706717"/>
                    <a:pt x="0" y="575858"/>
                  </a:cubicBezTo>
                  <a:lnTo>
                    <a:pt x="0" y="236942"/>
                  </a:lnTo>
                  <a:cubicBezTo>
                    <a:pt x="0" y="106083"/>
                    <a:pt x="106083" y="0"/>
                    <a:pt x="236942" y="0"/>
                  </a:cubicBezTo>
                  <a:close/>
                </a:path>
              </a:pathLst>
            </a:custGeom>
            <a:solidFill>
              <a:srgbClr val="F9B61A"/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14486279" y="1028700"/>
            <a:ext cx="2905611" cy="499798"/>
            <a:chOff x="0" y="0"/>
            <a:chExt cx="765264" cy="1316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765264" cy="131634"/>
            </a:xfrm>
            <a:custGeom>
              <a:avLst/>
              <a:gdLst/>
              <a:ahLst/>
              <a:cxnLst/>
              <a:rect r="r" b="b" t="t" l="l"/>
              <a:pathLst>
                <a:path h="131634" w="765264">
                  <a:moveTo>
                    <a:pt x="65817" y="0"/>
                  </a:moveTo>
                  <a:lnTo>
                    <a:pt x="699447" y="0"/>
                  </a:lnTo>
                  <a:cubicBezTo>
                    <a:pt x="716902" y="0"/>
                    <a:pt x="733643" y="6934"/>
                    <a:pt x="745986" y="19277"/>
                  </a:cubicBezTo>
                  <a:cubicBezTo>
                    <a:pt x="758329" y="31620"/>
                    <a:pt x="765264" y="48361"/>
                    <a:pt x="765264" y="65817"/>
                  </a:cubicBezTo>
                  <a:lnTo>
                    <a:pt x="765264" y="65817"/>
                  </a:lnTo>
                  <a:cubicBezTo>
                    <a:pt x="765264" y="83273"/>
                    <a:pt x="758329" y="100014"/>
                    <a:pt x="745986" y="112357"/>
                  </a:cubicBezTo>
                  <a:cubicBezTo>
                    <a:pt x="733643" y="124700"/>
                    <a:pt x="716902" y="131634"/>
                    <a:pt x="699447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B1B4B7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765264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2794997" y="2890669"/>
            <a:ext cx="738912" cy="738912"/>
          </a:xfrm>
          <a:custGeom>
            <a:avLst/>
            <a:gdLst/>
            <a:ahLst/>
            <a:cxnLst/>
            <a:rect r="r" b="b" t="t" l="l"/>
            <a:pathLst>
              <a:path h="738912" w="738912">
                <a:moveTo>
                  <a:pt x="0" y="0"/>
                </a:moveTo>
                <a:lnTo>
                  <a:pt x="738912" y="0"/>
                </a:lnTo>
                <a:lnTo>
                  <a:pt x="738912" y="738912"/>
                </a:lnTo>
                <a:lnTo>
                  <a:pt x="0" y="7389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775706" y="6895926"/>
            <a:ext cx="745265" cy="763307"/>
          </a:xfrm>
          <a:custGeom>
            <a:avLst/>
            <a:gdLst/>
            <a:ahLst/>
            <a:cxnLst/>
            <a:rect r="r" b="b" t="t" l="l"/>
            <a:pathLst>
              <a:path h="763307" w="745265">
                <a:moveTo>
                  <a:pt x="0" y="0"/>
                </a:moveTo>
                <a:lnTo>
                  <a:pt x="745265" y="0"/>
                </a:lnTo>
                <a:lnTo>
                  <a:pt x="745265" y="763307"/>
                </a:lnTo>
                <a:lnTo>
                  <a:pt x="0" y="76330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2780365" y="4936535"/>
            <a:ext cx="740606" cy="690783"/>
          </a:xfrm>
          <a:custGeom>
            <a:avLst/>
            <a:gdLst/>
            <a:ahLst/>
            <a:cxnLst/>
            <a:rect r="r" b="b" t="t" l="l"/>
            <a:pathLst>
              <a:path h="690783" w="740606">
                <a:moveTo>
                  <a:pt x="0" y="0"/>
                </a:moveTo>
                <a:lnTo>
                  <a:pt x="740606" y="0"/>
                </a:lnTo>
                <a:lnTo>
                  <a:pt x="740606" y="690783"/>
                </a:lnTo>
                <a:lnTo>
                  <a:pt x="0" y="69078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16495252" y="8650235"/>
            <a:ext cx="997098" cy="999597"/>
          </a:xfrm>
          <a:custGeom>
            <a:avLst/>
            <a:gdLst/>
            <a:ahLst/>
            <a:cxnLst/>
            <a:rect r="r" b="b" t="t" l="l"/>
            <a:pathLst>
              <a:path h="999597" w="997098">
                <a:moveTo>
                  <a:pt x="0" y="0"/>
                </a:moveTo>
                <a:lnTo>
                  <a:pt x="997097" y="0"/>
                </a:lnTo>
                <a:lnTo>
                  <a:pt x="997097" y="999597"/>
                </a:lnTo>
                <a:lnTo>
                  <a:pt x="0" y="99959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-462615" y="3014901"/>
            <a:ext cx="1193737" cy="2352191"/>
          </a:xfrm>
          <a:custGeom>
            <a:avLst/>
            <a:gdLst/>
            <a:ahLst/>
            <a:cxnLst/>
            <a:rect r="r" b="b" t="t" l="l"/>
            <a:pathLst>
              <a:path h="2352191" w="1193737">
                <a:moveTo>
                  <a:pt x="0" y="0"/>
                </a:moveTo>
                <a:lnTo>
                  <a:pt x="1193737" y="0"/>
                </a:lnTo>
                <a:lnTo>
                  <a:pt x="1193737" y="2352191"/>
                </a:lnTo>
                <a:lnTo>
                  <a:pt x="0" y="23521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294200" y="9008401"/>
            <a:ext cx="1596769" cy="499798"/>
            <a:chOff x="0" y="0"/>
            <a:chExt cx="420548" cy="131634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420548" cy="131634"/>
            </a:xfrm>
            <a:custGeom>
              <a:avLst/>
              <a:gdLst/>
              <a:ahLst/>
              <a:cxnLst/>
              <a:rect r="r" b="b" t="t" l="l"/>
              <a:pathLst>
                <a:path h="131634" w="420548">
                  <a:moveTo>
                    <a:pt x="65817" y="0"/>
                  </a:moveTo>
                  <a:lnTo>
                    <a:pt x="354731" y="0"/>
                  </a:lnTo>
                  <a:cubicBezTo>
                    <a:pt x="391081" y="0"/>
                    <a:pt x="420548" y="29467"/>
                    <a:pt x="420548" y="65817"/>
                  </a:cubicBezTo>
                  <a:lnTo>
                    <a:pt x="420548" y="65817"/>
                  </a:lnTo>
                  <a:cubicBezTo>
                    <a:pt x="420548" y="83273"/>
                    <a:pt x="413614" y="100014"/>
                    <a:pt x="401271" y="112357"/>
                  </a:cubicBezTo>
                  <a:cubicBezTo>
                    <a:pt x="388928" y="124700"/>
                    <a:pt x="372187" y="131634"/>
                    <a:pt x="354731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B1B4B7"/>
              </a:solidFill>
              <a:prstDash val="solid"/>
              <a:round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420548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3" id="33"/>
          <p:cNvSpPr txBox="true"/>
          <p:nvPr/>
        </p:nvSpPr>
        <p:spPr>
          <a:xfrm rot="0">
            <a:off x="1364089" y="977636"/>
            <a:ext cx="11520714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141D3A"/>
                </a:solidFill>
                <a:latin typeface="Neue Machina Ultra-Bold"/>
              </a:rPr>
              <a:t>Objectives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4820614" y="2340645"/>
            <a:ext cx="11109505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141D3A"/>
                </a:solidFill>
                <a:latin typeface="Canva Sans"/>
              </a:rPr>
              <a:t>Dashboard Creation: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141D3A"/>
                </a:solidFill>
                <a:latin typeface="Canva Sans"/>
              </a:rPr>
              <a:t>Identify the KPIs, design an intuitive and visually appealing dashboard, add interactive visualizations and filtering capabilities to allow users to explore the data at various levels of granularity.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4820614" y="4521272"/>
            <a:ext cx="10934794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141D3A"/>
                </a:solidFill>
                <a:latin typeface="Canva Sans"/>
              </a:rPr>
              <a:t>Data Analysis: 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141D3A"/>
                </a:solidFill>
                <a:latin typeface="Canva Sans"/>
              </a:rPr>
              <a:t>Provide valuable insights to business entities regarding the effectiveness of their sales strategies through visualization and charts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36" id="36"/>
          <p:cNvSpPr txBox="true"/>
          <p:nvPr/>
        </p:nvSpPr>
        <p:spPr>
          <a:xfrm rot="0">
            <a:off x="4811650" y="6459022"/>
            <a:ext cx="11118470" cy="1653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141D3A"/>
                </a:solidFill>
                <a:latin typeface="Canva Sans"/>
              </a:rPr>
              <a:t>Sales Forecasting: 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141D3A"/>
                </a:solidFill>
                <a:latin typeface="Canva Sans"/>
              </a:rPr>
              <a:t>Leverage historic data and apply time series generate sales forecasts for next 15 days</a:t>
            </a:r>
          </a:p>
          <a:p>
            <a:pPr>
              <a:lnSpc>
                <a:spcPts val="3359"/>
              </a:lnSpc>
            </a:pPr>
          </a:p>
        </p:txBody>
      </p:sp>
      <p:sp>
        <p:nvSpPr>
          <p:cNvPr name="TextBox 37" id="37"/>
          <p:cNvSpPr txBox="true"/>
          <p:nvPr/>
        </p:nvSpPr>
        <p:spPr>
          <a:xfrm rot="0">
            <a:off x="14782983" y="1061430"/>
            <a:ext cx="2294272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B1B4B7"/>
                </a:solidFill>
                <a:latin typeface="Canva Sans"/>
              </a:rPr>
              <a:t>Walmart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720191" y="9121459"/>
            <a:ext cx="46114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9B61A"/>
                </a:solidFill>
                <a:latin typeface="Canva Sans Bold"/>
              </a:rPr>
              <a:t>02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912665" y="9121459"/>
            <a:ext cx="575681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B1B4B7"/>
                </a:solidFill>
                <a:latin typeface="Canva Sans"/>
              </a:rPr>
              <a:t>/10</a:t>
            </a:r>
          </a:p>
        </p:txBody>
      </p:sp>
      <p:grpSp>
        <p:nvGrpSpPr>
          <p:cNvPr name="Group 40" id="40"/>
          <p:cNvGrpSpPr/>
          <p:nvPr/>
        </p:nvGrpSpPr>
        <p:grpSpPr>
          <a:xfrm rot="0">
            <a:off x="2317473" y="8444150"/>
            <a:ext cx="1666391" cy="1666391"/>
            <a:chOff x="0" y="0"/>
            <a:chExt cx="812800" cy="812800"/>
          </a:xfrm>
        </p:grpSpPr>
        <p:sp>
          <p:nvSpPr>
            <p:cNvPr name="Freeform 41" id="4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236942" y="0"/>
                  </a:moveTo>
                  <a:lnTo>
                    <a:pt x="575858" y="0"/>
                  </a:lnTo>
                  <a:cubicBezTo>
                    <a:pt x="706717" y="0"/>
                    <a:pt x="812800" y="106083"/>
                    <a:pt x="812800" y="236942"/>
                  </a:cubicBezTo>
                  <a:lnTo>
                    <a:pt x="812800" y="575858"/>
                  </a:lnTo>
                  <a:cubicBezTo>
                    <a:pt x="812800" y="706717"/>
                    <a:pt x="706717" y="812800"/>
                    <a:pt x="575858" y="812800"/>
                  </a:cubicBezTo>
                  <a:lnTo>
                    <a:pt x="236942" y="812800"/>
                  </a:lnTo>
                  <a:cubicBezTo>
                    <a:pt x="106083" y="812800"/>
                    <a:pt x="0" y="706717"/>
                    <a:pt x="0" y="575858"/>
                  </a:cubicBezTo>
                  <a:lnTo>
                    <a:pt x="0" y="236942"/>
                  </a:lnTo>
                  <a:cubicBezTo>
                    <a:pt x="0" y="106083"/>
                    <a:pt x="106083" y="0"/>
                    <a:pt x="236942" y="0"/>
                  </a:cubicBezTo>
                  <a:close/>
                </a:path>
              </a:pathLst>
            </a:custGeom>
            <a:solidFill>
              <a:srgbClr val="F9B61A"/>
            </a:solidFill>
          </p:spPr>
        </p:sp>
        <p:sp>
          <p:nvSpPr>
            <p:cNvPr name="TextBox 42" id="42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43" id="43"/>
          <p:cNvSpPr/>
          <p:nvPr/>
        </p:nvSpPr>
        <p:spPr>
          <a:xfrm flipH="false" flipV="false" rot="0">
            <a:off x="2780365" y="8922433"/>
            <a:ext cx="740606" cy="690783"/>
          </a:xfrm>
          <a:custGeom>
            <a:avLst/>
            <a:gdLst/>
            <a:ahLst/>
            <a:cxnLst/>
            <a:rect r="r" b="b" t="t" l="l"/>
            <a:pathLst>
              <a:path h="690783" w="740606">
                <a:moveTo>
                  <a:pt x="0" y="0"/>
                </a:moveTo>
                <a:lnTo>
                  <a:pt x="740606" y="0"/>
                </a:lnTo>
                <a:lnTo>
                  <a:pt x="740606" y="690784"/>
                </a:lnTo>
                <a:lnTo>
                  <a:pt x="0" y="6907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4" id="44"/>
          <p:cNvSpPr txBox="true"/>
          <p:nvPr/>
        </p:nvSpPr>
        <p:spPr>
          <a:xfrm rot="0">
            <a:off x="4779392" y="8398312"/>
            <a:ext cx="11118470" cy="2072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59"/>
              </a:lnSpc>
            </a:pPr>
            <a:r>
              <a:rPr lang="en-US" sz="2399">
                <a:solidFill>
                  <a:srgbClr val="141D3A"/>
                </a:solidFill>
                <a:latin typeface="Canva Sans"/>
              </a:rPr>
              <a:t>Actionable Insights and Recommendations: </a:t>
            </a:r>
          </a:p>
          <a:p>
            <a:pPr>
              <a:lnSpc>
                <a:spcPts val="3359"/>
              </a:lnSpc>
            </a:pPr>
            <a:r>
              <a:rPr lang="en-US" sz="2399">
                <a:solidFill>
                  <a:srgbClr val="141D3A"/>
                </a:solidFill>
                <a:latin typeface="Canva Sans"/>
              </a:rPr>
              <a:t>End goal is to insights and actionable information that can drive strategic decision support the supermarket's goals for growth, efficiency, satisfaction.</a:t>
            </a:r>
          </a:p>
          <a:p>
            <a:pPr>
              <a:lnSpc>
                <a:spcPts val="3359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F5F3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0" id="10"/>
          <p:cNvGrpSpPr/>
          <p:nvPr/>
        </p:nvGrpSpPr>
        <p:grpSpPr>
          <a:xfrm rot="0">
            <a:off x="1294200" y="3467843"/>
            <a:ext cx="7849800" cy="4174786"/>
            <a:chOff x="0" y="0"/>
            <a:chExt cx="2067437" cy="109953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67437" cy="1099532"/>
            </a:xfrm>
            <a:custGeom>
              <a:avLst/>
              <a:gdLst/>
              <a:ahLst/>
              <a:cxnLst/>
              <a:rect r="r" b="b" t="t" l="l"/>
              <a:pathLst>
                <a:path h="1099532" w="2067437">
                  <a:moveTo>
                    <a:pt x="50299" y="0"/>
                  </a:moveTo>
                  <a:lnTo>
                    <a:pt x="2017138" y="0"/>
                  </a:lnTo>
                  <a:cubicBezTo>
                    <a:pt x="2030478" y="0"/>
                    <a:pt x="2043272" y="5299"/>
                    <a:pt x="2052705" y="14732"/>
                  </a:cubicBezTo>
                  <a:cubicBezTo>
                    <a:pt x="2062138" y="24165"/>
                    <a:pt x="2067437" y="36959"/>
                    <a:pt x="2067437" y="50299"/>
                  </a:cubicBezTo>
                  <a:lnTo>
                    <a:pt x="2067437" y="1049233"/>
                  </a:lnTo>
                  <a:cubicBezTo>
                    <a:pt x="2067437" y="1077012"/>
                    <a:pt x="2044917" y="1099532"/>
                    <a:pt x="2017138" y="1099532"/>
                  </a:cubicBezTo>
                  <a:lnTo>
                    <a:pt x="50299" y="1099532"/>
                  </a:lnTo>
                  <a:cubicBezTo>
                    <a:pt x="36959" y="1099532"/>
                    <a:pt x="24165" y="1094233"/>
                    <a:pt x="14732" y="1084800"/>
                  </a:cubicBezTo>
                  <a:cubicBezTo>
                    <a:pt x="5299" y="1075367"/>
                    <a:pt x="0" y="1062573"/>
                    <a:pt x="0" y="1049233"/>
                  </a:cubicBezTo>
                  <a:lnTo>
                    <a:pt x="0" y="50299"/>
                  </a:lnTo>
                  <a:cubicBezTo>
                    <a:pt x="0" y="36959"/>
                    <a:pt x="5299" y="24165"/>
                    <a:pt x="14732" y="14732"/>
                  </a:cubicBezTo>
                  <a:cubicBezTo>
                    <a:pt x="24165" y="5299"/>
                    <a:pt x="36959" y="0"/>
                    <a:pt x="50299" y="0"/>
                  </a:cubicBezTo>
                  <a:close/>
                </a:path>
              </a:pathLst>
            </a:custGeom>
            <a:solidFill>
              <a:srgbClr val="FFFFFF"/>
            </a:solidFill>
            <a:ln w="9525" cap="rnd">
              <a:solidFill>
                <a:srgbClr val="B1B4B7"/>
              </a:solidFill>
              <a:prstDash val="solid"/>
              <a:round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067437" cy="11376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800310" y="-1719786"/>
            <a:ext cx="7288306" cy="13726571"/>
            <a:chOff x="0" y="0"/>
            <a:chExt cx="1919554" cy="361522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919554" cy="3615229"/>
            </a:xfrm>
            <a:custGeom>
              <a:avLst/>
              <a:gdLst/>
              <a:ahLst/>
              <a:cxnLst/>
              <a:rect r="r" b="b" t="t" l="l"/>
              <a:pathLst>
                <a:path h="3615229" w="1919554">
                  <a:moveTo>
                    <a:pt x="0" y="0"/>
                  </a:moveTo>
                  <a:lnTo>
                    <a:pt x="1919554" y="0"/>
                  </a:lnTo>
                  <a:lnTo>
                    <a:pt x="1919554" y="3615229"/>
                  </a:lnTo>
                  <a:lnTo>
                    <a:pt x="0" y="3615229"/>
                  </a:lnTo>
                  <a:close/>
                </a:path>
              </a:pathLst>
            </a:custGeom>
            <a:solidFill>
              <a:srgbClr val="2E6FEF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919554" cy="36533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9144000" y="1953109"/>
            <a:ext cx="13146150" cy="6871054"/>
            <a:chOff x="0" y="0"/>
            <a:chExt cx="19050000" cy="9956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2501900" y="209042"/>
              <a:ext cx="14186915" cy="8502396"/>
            </a:xfrm>
            <a:custGeom>
              <a:avLst/>
              <a:gdLst/>
              <a:ahLst/>
              <a:cxnLst/>
              <a:rect r="r" b="b" t="t" l="l"/>
              <a:pathLst>
                <a:path h="8502396" w="14186915">
                  <a:moveTo>
                    <a:pt x="14186915" y="8502396"/>
                  </a:moveTo>
                  <a:lnTo>
                    <a:pt x="0" y="8502396"/>
                  </a:lnTo>
                  <a:lnTo>
                    <a:pt x="0" y="0"/>
                  </a:lnTo>
                  <a:lnTo>
                    <a:pt x="14186915" y="0"/>
                  </a:lnTo>
                  <a:lnTo>
                    <a:pt x="14186915" y="8502396"/>
                  </a:lnTo>
                  <a:close/>
                </a:path>
              </a:pathLst>
            </a:custGeom>
            <a:blipFill>
              <a:blip r:embed="rId2"/>
              <a:stretch>
                <a:fillRect l="0" t="-5584" r="0" b="-5584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9050000" cy="9956800"/>
            </a:xfrm>
            <a:custGeom>
              <a:avLst/>
              <a:gdLst/>
              <a:ahLst/>
              <a:cxnLst/>
              <a:rect r="r" b="b" t="t" l="l"/>
              <a:pathLst>
                <a:path h="9956800" w="19050000">
                  <a:moveTo>
                    <a:pt x="19050000" y="9956800"/>
                  </a:moveTo>
                  <a:lnTo>
                    <a:pt x="0" y="9956800"/>
                  </a:lnTo>
                  <a:lnTo>
                    <a:pt x="0" y="0"/>
                  </a:lnTo>
                  <a:lnTo>
                    <a:pt x="19050000" y="0"/>
                  </a:lnTo>
                  <a:lnTo>
                    <a:pt x="19050000" y="9956800"/>
                  </a:lnTo>
                  <a:close/>
                </a:path>
              </a:pathLst>
            </a:custGeom>
            <a:blipFill>
              <a:blip r:embed="rId3"/>
              <a:stretch>
                <a:fillRect l="-15" t="0" r="-15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8414339" y="3467843"/>
            <a:ext cx="1928536" cy="871133"/>
          </a:xfrm>
          <a:custGeom>
            <a:avLst/>
            <a:gdLst/>
            <a:ahLst/>
            <a:cxnLst/>
            <a:rect r="r" b="b" t="t" l="l"/>
            <a:pathLst>
              <a:path h="871133" w="1928536">
                <a:moveTo>
                  <a:pt x="0" y="0"/>
                </a:moveTo>
                <a:lnTo>
                  <a:pt x="1928536" y="0"/>
                </a:lnTo>
                <a:lnTo>
                  <a:pt x="1928536" y="871133"/>
                </a:lnTo>
                <a:lnTo>
                  <a:pt x="0" y="8711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908987" y="4782805"/>
            <a:ext cx="6823255" cy="905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639"/>
              </a:lnSpc>
            </a:pPr>
            <a:r>
              <a:rPr lang="en-US" sz="2599">
                <a:solidFill>
                  <a:srgbClr val="141D3A"/>
                </a:solidFill>
                <a:latin typeface="Canva Sans"/>
              </a:rPr>
              <a:t>Presenting the Walmart Dashboard on PowerBI.</a:t>
            </a:r>
          </a:p>
        </p:txBody>
      </p:sp>
      <p:grpSp>
        <p:nvGrpSpPr>
          <p:cNvPr name="Group 21" id="21"/>
          <p:cNvGrpSpPr/>
          <p:nvPr/>
        </p:nvGrpSpPr>
        <p:grpSpPr>
          <a:xfrm rot="0">
            <a:off x="4271980" y="4758070"/>
            <a:ext cx="1459170" cy="506065"/>
            <a:chOff x="0" y="0"/>
            <a:chExt cx="384308" cy="133285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384308" cy="133285"/>
            </a:xfrm>
            <a:custGeom>
              <a:avLst/>
              <a:gdLst/>
              <a:ahLst/>
              <a:cxnLst/>
              <a:rect r="r" b="b" t="t" l="l"/>
              <a:pathLst>
                <a:path h="133285" w="384308">
                  <a:moveTo>
                    <a:pt x="66642" y="0"/>
                  </a:moveTo>
                  <a:lnTo>
                    <a:pt x="317666" y="0"/>
                  </a:lnTo>
                  <a:cubicBezTo>
                    <a:pt x="354471" y="0"/>
                    <a:pt x="384308" y="29837"/>
                    <a:pt x="384308" y="66642"/>
                  </a:cubicBezTo>
                  <a:lnTo>
                    <a:pt x="384308" y="66642"/>
                  </a:lnTo>
                  <a:cubicBezTo>
                    <a:pt x="384308" y="103448"/>
                    <a:pt x="354471" y="133285"/>
                    <a:pt x="317666" y="133285"/>
                  </a:cubicBezTo>
                  <a:lnTo>
                    <a:pt x="66642" y="133285"/>
                  </a:lnTo>
                  <a:cubicBezTo>
                    <a:pt x="29837" y="133285"/>
                    <a:pt x="0" y="103448"/>
                    <a:pt x="0" y="66642"/>
                  </a:cubicBezTo>
                  <a:lnTo>
                    <a:pt x="0" y="66642"/>
                  </a:lnTo>
                  <a:cubicBezTo>
                    <a:pt x="0" y="29837"/>
                    <a:pt x="29837" y="0"/>
                    <a:pt x="66642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384308" cy="1713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384894" y="1028700"/>
            <a:ext cx="2608906" cy="499798"/>
            <a:chOff x="0" y="0"/>
            <a:chExt cx="687119" cy="13163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87119" cy="131634"/>
            </a:xfrm>
            <a:custGeom>
              <a:avLst/>
              <a:gdLst/>
              <a:ahLst/>
              <a:cxnLst/>
              <a:rect r="r" b="b" t="t" l="l"/>
              <a:pathLst>
                <a:path h="131634" w="687119">
                  <a:moveTo>
                    <a:pt x="65817" y="0"/>
                  </a:moveTo>
                  <a:lnTo>
                    <a:pt x="621302" y="0"/>
                  </a:lnTo>
                  <a:cubicBezTo>
                    <a:pt x="638758" y="0"/>
                    <a:pt x="655499" y="6934"/>
                    <a:pt x="667842" y="19277"/>
                  </a:cubicBezTo>
                  <a:cubicBezTo>
                    <a:pt x="680185" y="31620"/>
                    <a:pt x="687119" y="48361"/>
                    <a:pt x="687119" y="65817"/>
                  </a:cubicBezTo>
                  <a:lnTo>
                    <a:pt x="687119" y="65817"/>
                  </a:lnTo>
                  <a:cubicBezTo>
                    <a:pt x="687119" y="83273"/>
                    <a:pt x="680185" y="100014"/>
                    <a:pt x="667842" y="112357"/>
                  </a:cubicBezTo>
                  <a:cubicBezTo>
                    <a:pt x="655499" y="124700"/>
                    <a:pt x="638758" y="131634"/>
                    <a:pt x="621302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B1B4B7">
                  <a:alpha val="69804"/>
                </a:srgbClr>
              </a:solidFill>
              <a:prstDash val="solid"/>
              <a:round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87119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294200" y="9008401"/>
            <a:ext cx="1596769" cy="499798"/>
            <a:chOff x="0" y="0"/>
            <a:chExt cx="420548" cy="131634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420548" cy="131634"/>
            </a:xfrm>
            <a:custGeom>
              <a:avLst/>
              <a:gdLst/>
              <a:ahLst/>
              <a:cxnLst/>
              <a:rect r="r" b="b" t="t" l="l"/>
              <a:pathLst>
                <a:path h="131634" w="420548">
                  <a:moveTo>
                    <a:pt x="65817" y="0"/>
                  </a:moveTo>
                  <a:lnTo>
                    <a:pt x="354731" y="0"/>
                  </a:lnTo>
                  <a:cubicBezTo>
                    <a:pt x="391081" y="0"/>
                    <a:pt x="420548" y="29467"/>
                    <a:pt x="420548" y="65817"/>
                  </a:cubicBezTo>
                  <a:lnTo>
                    <a:pt x="420548" y="65817"/>
                  </a:lnTo>
                  <a:cubicBezTo>
                    <a:pt x="420548" y="83273"/>
                    <a:pt x="413614" y="100014"/>
                    <a:pt x="401271" y="112357"/>
                  </a:cubicBezTo>
                  <a:cubicBezTo>
                    <a:pt x="388928" y="124700"/>
                    <a:pt x="372187" y="131634"/>
                    <a:pt x="354731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B1B4B7"/>
              </a:solidFill>
              <a:prstDash val="solid"/>
              <a:round/>
            </a:ln>
          </p:spPr>
        </p:sp>
        <p:sp>
          <p:nvSpPr>
            <p:cNvPr name="TextBox 29" id="29"/>
            <p:cNvSpPr txBox="true"/>
            <p:nvPr/>
          </p:nvSpPr>
          <p:spPr>
            <a:xfrm>
              <a:off x="0" y="-38100"/>
              <a:ext cx="420548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30" id="30"/>
          <p:cNvSpPr txBox="true"/>
          <p:nvPr/>
        </p:nvSpPr>
        <p:spPr>
          <a:xfrm rot="0">
            <a:off x="1280832" y="1190625"/>
            <a:ext cx="8604631" cy="2352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141D3A"/>
                </a:solidFill>
                <a:latin typeface="Neue Machina Ultra-Bold"/>
              </a:rPr>
              <a:t>PowerBI Project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14384894" y="1070955"/>
            <a:ext cx="2608906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1B4B7">
                    <a:alpha val="68627"/>
                  </a:srgbClr>
                </a:solidFill>
                <a:latin typeface="Canva Sans"/>
              </a:rPr>
              <a:t>Salford &amp; Co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720191" y="9121459"/>
            <a:ext cx="46114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9B61A"/>
                </a:solidFill>
                <a:latin typeface="Canva Sans Bold"/>
              </a:rPr>
              <a:t>03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2092584" y="9121459"/>
            <a:ext cx="395762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B1B4B7"/>
                </a:solidFill>
                <a:latin typeface="Canva Sans"/>
              </a:rPr>
              <a:t>/10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3849266" y="4358635"/>
            <a:ext cx="2780115" cy="7038265"/>
          </a:xfrm>
          <a:custGeom>
            <a:avLst/>
            <a:gdLst/>
            <a:ahLst/>
            <a:cxnLst/>
            <a:rect r="r" b="b" t="t" l="l"/>
            <a:pathLst>
              <a:path h="7038265" w="2780115">
                <a:moveTo>
                  <a:pt x="0" y="0"/>
                </a:moveTo>
                <a:lnTo>
                  <a:pt x="2780115" y="0"/>
                </a:lnTo>
                <a:lnTo>
                  <a:pt x="2780115" y="7038265"/>
                </a:lnTo>
                <a:lnTo>
                  <a:pt x="0" y="703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5400000">
            <a:off x="11921438" y="4358635"/>
            <a:ext cx="2780115" cy="7038265"/>
          </a:xfrm>
          <a:custGeom>
            <a:avLst/>
            <a:gdLst/>
            <a:ahLst/>
            <a:cxnLst/>
            <a:rect r="r" b="b" t="t" l="l"/>
            <a:pathLst>
              <a:path h="7038265" w="2780115">
                <a:moveTo>
                  <a:pt x="0" y="0"/>
                </a:moveTo>
                <a:lnTo>
                  <a:pt x="2780114" y="0"/>
                </a:lnTo>
                <a:lnTo>
                  <a:pt x="2780114" y="7038265"/>
                </a:lnTo>
                <a:lnTo>
                  <a:pt x="0" y="703826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14384894" y="9008401"/>
            <a:ext cx="2608906" cy="499798"/>
            <a:chOff x="0" y="0"/>
            <a:chExt cx="687119" cy="131634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7119" cy="131634"/>
            </a:xfrm>
            <a:custGeom>
              <a:avLst/>
              <a:gdLst/>
              <a:ahLst/>
              <a:cxnLst/>
              <a:rect r="r" b="b" t="t" l="l"/>
              <a:pathLst>
                <a:path h="131634" w="687119">
                  <a:moveTo>
                    <a:pt x="65817" y="0"/>
                  </a:moveTo>
                  <a:lnTo>
                    <a:pt x="621302" y="0"/>
                  </a:lnTo>
                  <a:cubicBezTo>
                    <a:pt x="638758" y="0"/>
                    <a:pt x="655499" y="6934"/>
                    <a:pt x="667842" y="19277"/>
                  </a:cubicBezTo>
                  <a:cubicBezTo>
                    <a:pt x="680185" y="31620"/>
                    <a:pt x="687119" y="48361"/>
                    <a:pt x="687119" y="65817"/>
                  </a:cubicBezTo>
                  <a:lnTo>
                    <a:pt x="687119" y="65817"/>
                  </a:lnTo>
                  <a:cubicBezTo>
                    <a:pt x="687119" y="83273"/>
                    <a:pt x="680185" y="100014"/>
                    <a:pt x="667842" y="112357"/>
                  </a:cubicBezTo>
                  <a:cubicBezTo>
                    <a:pt x="655499" y="124700"/>
                    <a:pt x="638758" y="131634"/>
                    <a:pt x="621302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143A4"/>
              </a:solidFill>
              <a:prstDash val="solid"/>
              <a:round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7119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1811867" y="1190625"/>
            <a:ext cx="14664266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Insights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4384894" y="9050656"/>
            <a:ext cx="2608906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1143A4"/>
                </a:solidFill>
                <a:latin typeface="Canva Sans"/>
              </a:rPr>
              <a:t>Salford &amp; Co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294200" y="9008401"/>
            <a:ext cx="1596769" cy="499798"/>
            <a:chOff x="0" y="0"/>
            <a:chExt cx="420548" cy="13163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20548" cy="131634"/>
            </a:xfrm>
            <a:custGeom>
              <a:avLst/>
              <a:gdLst/>
              <a:ahLst/>
              <a:cxnLst/>
              <a:rect r="r" b="b" t="t" l="l"/>
              <a:pathLst>
                <a:path h="131634" w="420548">
                  <a:moveTo>
                    <a:pt x="65817" y="0"/>
                  </a:moveTo>
                  <a:lnTo>
                    <a:pt x="354731" y="0"/>
                  </a:lnTo>
                  <a:cubicBezTo>
                    <a:pt x="391081" y="0"/>
                    <a:pt x="420548" y="29467"/>
                    <a:pt x="420548" y="65817"/>
                  </a:cubicBezTo>
                  <a:lnTo>
                    <a:pt x="420548" y="65817"/>
                  </a:lnTo>
                  <a:cubicBezTo>
                    <a:pt x="420548" y="83273"/>
                    <a:pt x="413614" y="100014"/>
                    <a:pt x="401271" y="112357"/>
                  </a:cubicBezTo>
                  <a:cubicBezTo>
                    <a:pt x="388928" y="124700"/>
                    <a:pt x="372187" y="131634"/>
                    <a:pt x="354731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1143A4"/>
              </a:solidFill>
              <a:prstDash val="solid"/>
              <a:round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20548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720191" y="9121459"/>
            <a:ext cx="461148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240"/>
              </a:lnSpc>
            </a:pPr>
            <a:r>
              <a:rPr lang="en-US" sz="1600">
                <a:solidFill>
                  <a:srgbClr val="F9B61A"/>
                </a:solidFill>
                <a:latin typeface="Canva Sans Bold"/>
              </a:rPr>
              <a:t>05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092584" y="9121459"/>
            <a:ext cx="395762" cy="2641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2240"/>
              </a:lnSpc>
            </a:pPr>
            <a:r>
              <a:rPr lang="en-US" sz="1600">
                <a:solidFill>
                  <a:srgbClr val="1143A4"/>
                </a:solidFill>
                <a:latin typeface="Canva Sans"/>
              </a:rPr>
              <a:t>/10</a:t>
            </a:r>
          </a:p>
        </p:txBody>
      </p:sp>
      <p:grpSp>
        <p:nvGrpSpPr>
          <p:cNvPr name="Group 22" id="22"/>
          <p:cNvGrpSpPr/>
          <p:nvPr/>
        </p:nvGrpSpPr>
        <p:grpSpPr>
          <a:xfrm rot="0">
            <a:off x="1720191" y="3033703"/>
            <a:ext cx="6697609" cy="4938723"/>
            <a:chOff x="0" y="0"/>
            <a:chExt cx="1763979" cy="1300734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763979" cy="1300734"/>
            </a:xfrm>
            <a:custGeom>
              <a:avLst/>
              <a:gdLst/>
              <a:ahLst/>
              <a:cxnLst/>
              <a:rect r="r" b="b" t="t" l="l"/>
              <a:pathLst>
                <a:path h="1300734" w="1763979">
                  <a:moveTo>
                    <a:pt x="58952" y="0"/>
                  </a:moveTo>
                  <a:lnTo>
                    <a:pt x="1705027" y="0"/>
                  </a:lnTo>
                  <a:cubicBezTo>
                    <a:pt x="1720662" y="0"/>
                    <a:pt x="1735657" y="6211"/>
                    <a:pt x="1746713" y="17267"/>
                  </a:cubicBezTo>
                  <a:cubicBezTo>
                    <a:pt x="1757768" y="28322"/>
                    <a:pt x="1763979" y="43317"/>
                    <a:pt x="1763979" y="58952"/>
                  </a:cubicBezTo>
                  <a:lnTo>
                    <a:pt x="1763979" y="1241781"/>
                  </a:lnTo>
                  <a:cubicBezTo>
                    <a:pt x="1763979" y="1257417"/>
                    <a:pt x="1757768" y="1272411"/>
                    <a:pt x="1746713" y="1283467"/>
                  </a:cubicBezTo>
                  <a:cubicBezTo>
                    <a:pt x="1735657" y="1294523"/>
                    <a:pt x="1720662" y="1300734"/>
                    <a:pt x="1705027" y="1300734"/>
                  </a:cubicBezTo>
                  <a:lnTo>
                    <a:pt x="58952" y="1300734"/>
                  </a:lnTo>
                  <a:cubicBezTo>
                    <a:pt x="43317" y="1300734"/>
                    <a:pt x="28322" y="1294523"/>
                    <a:pt x="17267" y="1283467"/>
                  </a:cubicBezTo>
                  <a:cubicBezTo>
                    <a:pt x="6211" y="1272411"/>
                    <a:pt x="0" y="1257417"/>
                    <a:pt x="0" y="1241781"/>
                  </a:cubicBezTo>
                  <a:lnTo>
                    <a:pt x="0" y="58952"/>
                  </a:lnTo>
                  <a:cubicBezTo>
                    <a:pt x="0" y="43317"/>
                    <a:pt x="6211" y="28322"/>
                    <a:pt x="17267" y="17267"/>
                  </a:cubicBezTo>
                  <a:cubicBezTo>
                    <a:pt x="28322" y="6211"/>
                    <a:pt x="43317" y="0"/>
                    <a:pt x="58952" y="0"/>
                  </a:cubicBezTo>
                  <a:close/>
                </a:path>
              </a:pathLst>
            </a:custGeom>
            <a:solidFill>
              <a:srgbClr val="1D2749"/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763979" cy="1338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9867519" y="3033703"/>
            <a:ext cx="6697609" cy="4938723"/>
            <a:chOff x="0" y="0"/>
            <a:chExt cx="1763979" cy="1300734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1763979" cy="1300734"/>
            </a:xfrm>
            <a:custGeom>
              <a:avLst/>
              <a:gdLst/>
              <a:ahLst/>
              <a:cxnLst/>
              <a:rect r="r" b="b" t="t" l="l"/>
              <a:pathLst>
                <a:path h="1300734" w="1763979">
                  <a:moveTo>
                    <a:pt x="58952" y="0"/>
                  </a:moveTo>
                  <a:lnTo>
                    <a:pt x="1705027" y="0"/>
                  </a:lnTo>
                  <a:cubicBezTo>
                    <a:pt x="1720662" y="0"/>
                    <a:pt x="1735657" y="6211"/>
                    <a:pt x="1746713" y="17267"/>
                  </a:cubicBezTo>
                  <a:cubicBezTo>
                    <a:pt x="1757768" y="28322"/>
                    <a:pt x="1763979" y="43317"/>
                    <a:pt x="1763979" y="58952"/>
                  </a:cubicBezTo>
                  <a:lnTo>
                    <a:pt x="1763979" y="1241781"/>
                  </a:lnTo>
                  <a:cubicBezTo>
                    <a:pt x="1763979" y="1257417"/>
                    <a:pt x="1757768" y="1272411"/>
                    <a:pt x="1746713" y="1283467"/>
                  </a:cubicBezTo>
                  <a:cubicBezTo>
                    <a:pt x="1735657" y="1294523"/>
                    <a:pt x="1720662" y="1300734"/>
                    <a:pt x="1705027" y="1300734"/>
                  </a:cubicBezTo>
                  <a:lnTo>
                    <a:pt x="58952" y="1300734"/>
                  </a:lnTo>
                  <a:cubicBezTo>
                    <a:pt x="43317" y="1300734"/>
                    <a:pt x="28322" y="1294523"/>
                    <a:pt x="17267" y="1283467"/>
                  </a:cubicBezTo>
                  <a:cubicBezTo>
                    <a:pt x="6211" y="1272411"/>
                    <a:pt x="0" y="1257417"/>
                    <a:pt x="0" y="1241781"/>
                  </a:cubicBezTo>
                  <a:lnTo>
                    <a:pt x="0" y="58952"/>
                  </a:lnTo>
                  <a:cubicBezTo>
                    <a:pt x="0" y="43317"/>
                    <a:pt x="6211" y="28322"/>
                    <a:pt x="17267" y="17267"/>
                  </a:cubicBezTo>
                  <a:cubicBezTo>
                    <a:pt x="28322" y="6211"/>
                    <a:pt x="43317" y="0"/>
                    <a:pt x="58952" y="0"/>
                  </a:cubicBezTo>
                  <a:close/>
                </a:path>
              </a:pathLst>
            </a:custGeom>
            <a:solidFill>
              <a:srgbClr val="1D2749"/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1763979" cy="13388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2181339" y="3464070"/>
            <a:ext cx="5660300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Maximum sales are driven through COD payment mode.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Maximum sales are from the Customer segment (48.09%) and then corporate(32.55%).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Office supplies is the category that has the maximum sales.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Most of the customers preferred standard class ship mode.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Next 15 Days Forecast which is very useful business.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TextBox 29" id="29"/>
          <p:cNvSpPr txBox="true"/>
          <p:nvPr/>
        </p:nvSpPr>
        <p:spPr>
          <a:xfrm rot="0">
            <a:off x="10544317" y="3435308"/>
            <a:ext cx="5344013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Maximum sales happened in the west region.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Maximum Profit earn in the month of October &amp; December.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Average taking 4 days to ship the products.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Highest no of sales happened in the month of September, November &amp; December</a:t>
            </a:r>
          </a:p>
          <a:p>
            <a:pPr algn="just" marL="453390" indent="-226695" lvl="1">
              <a:lnSpc>
                <a:spcPts val="2940"/>
              </a:lnSpc>
              <a:buFont typeface="Arial"/>
              <a:buChar char="•"/>
            </a:pPr>
            <a:r>
              <a:rPr lang="en-US" sz="2100">
                <a:solidFill>
                  <a:srgbClr val="FFFFFF"/>
                </a:solidFill>
                <a:latin typeface="Canva Sans"/>
              </a:rPr>
              <a:t>State-wise Maximum number of sales happened in California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-462615" y="3014901"/>
            <a:ext cx="1193737" cy="2352191"/>
          </a:xfrm>
          <a:custGeom>
            <a:avLst/>
            <a:gdLst/>
            <a:ahLst/>
            <a:cxnLst/>
            <a:rect r="r" b="b" t="t" l="l"/>
            <a:pathLst>
              <a:path h="2352191" w="1193737">
                <a:moveTo>
                  <a:pt x="0" y="0"/>
                </a:moveTo>
                <a:lnTo>
                  <a:pt x="1193737" y="0"/>
                </a:lnTo>
                <a:lnTo>
                  <a:pt x="1193737" y="2352191"/>
                </a:lnTo>
                <a:lnTo>
                  <a:pt x="0" y="2352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7864534" y="5927525"/>
            <a:ext cx="1193737" cy="2352191"/>
          </a:xfrm>
          <a:custGeom>
            <a:avLst/>
            <a:gdLst/>
            <a:ahLst/>
            <a:cxnLst/>
            <a:rect r="r" b="b" t="t" l="l"/>
            <a:pathLst>
              <a:path h="2352191" w="1193737">
                <a:moveTo>
                  <a:pt x="0" y="0"/>
                </a:moveTo>
                <a:lnTo>
                  <a:pt x="1193737" y="0"/>
                </a:lnTo>
                <a:lnTo>
                  <a:pt x="1193737" y="2352191"/>
                </a:lnTo>
                <a:lnTo>
                  <a:pt x="0" y="23521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41D3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94200" y="-3773188"/>
            <a:ext cx="15699601" cy="16224329"/>
            <a:chOff x="0" y="0"/>
            <a:chExt cx="20932801" cy="21632438"/>
          </a:xfrm>
        </p:grpSpPr>
        <p:sp>
          <p:nvSpPr>
            <p:cNvPr name="AutoShape 3" id="3"/>
            <p:cNvSpPr/>
            <p:nvPr/>
          </p:nvSpPr>
          <p:spPr>
            <a:xfrm rot="-5400000">
              <a:off x="-1080986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4" id="4"/>
            <p:cNvSpPr/>
            <p:nvPr/>
          </p:nvSpPr>
          <p:spPr>
            <a:xfrm rot="-5400000">
              <a:off x="-7323186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5" id="5"/>
            <p:cNvSpPr/>
            <p:nvPr/>
          </p:nvSpPr>
          <p:spPr>
            <a:xfrm rot="-5400000">
              <a:off x="-383650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6" id="6"/>
            <p:cNvSpPr/>
            <p:nvPr/>
          </p:nvSpPr>
          <p:spPr>
            <a:xfrm rot="-5400000">
              <a:off x="-349819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7" id="7"/>
            <p:cNvSpPr/>
            <p:nvPr/>
          </p:nvSpPr>
          <p:spPr>
            <a:xfrm rot="-5400000">
              <a:off x="3136865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8" id="8"/>
            <p:cNvSpPr/>
            <p:nvPr/>
          </p:nvSpPr>
          <p:spPr>
            <a:xfrm rot="-5400000">
              <a:off x="6623548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AutoShape 9" id="9"/>
            <p:cNvSpPr/>
            <p:nvPr/>
          </p:nvSpPr>
          <p:spPr>
            <a:xfrm rot="-5400000">
              <a:off x="10110232" y="10809869"/>
              <a:ext cx="21632438" cy="0"/>
            </a:xfrm>
            <a:prstGeom prst="line">
              <a:avLst/>
            </a:prstGeom>
            <a:ln cap="flat" w="12700">
              <a:solidFill>
                <a:srgbClr val="B1B4B7">
                  <a:alpha val="29804"/>
                </a:srgbClr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0" id="10"/>
          <p:cNvSpPr/>
          <p:nvPr/>
        </p:nvSpPr>
        <p:spPr>
          <a:xfrm flipH="false" flipV="false" rot="5400000">
            <a:off x="5193713" y="842341"/>
            <a:ext cx="5205041" cy="13177320"/>
          </a:xfrm>
          <a:custGeom>
            <a:avLst/>
            <a:gdLst/>
            <a:ahLst/>
            <a:cxnLst/>
            <a:rect r="r" b="b" t="t" l="l"/>
            <a:pathLst>
              <a:path h="13177320" w="5205041">
                <a:moveTo>
                  <a:pt x="0" y="0"/>
                </a:moveTo>
                <a:lnTo>
                  <a:pt x="5205042" y="0"/>
                </a:lnTo>
                <a:lnTo>
                  <a:pt x="5205042" y="13177320"/>
                </a:lnTo>
                <a:lnTo>
                  <a:pt x="0" y="13177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4384894" y="1214702"/>
            <a:ext cx="2608906" cy="499798"/>
            <a:chOff x="0" y="0"/>
            <a:chExt cx="687119" cy="13163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87119" cy="131634"/>
            </a:xfrm>
            <a:custGeom>
              <a:avLst/>
              <a:gdLst/>
              <a:ahLst/>
              <a:cxnLst/>
              <a:rect r="r" b="b" t="t" l="l"/>
              <a:pathLst>
                <a:path h="131634" w="687119">
                  <a:moveTo>
                    <a:pt x="65817" y="0"/>
                  </a:moveTo>
                  <a:lnTo>
                    <a:pt x="621302" y="0"/>
                  </a:lnTo>
                  <a:cubicBezTo>
                    <a:pt x="638758" y="0"/>
                    <a:pt x="655499" y="6934"/>
                    <a:pt x="667842" y="19277"/>
                  </a:cubicBezTo>
                  <a:cubicBezTo>
                    <a:pt x="680185" y="31620"/>
                    <a:pt x="687119" y="48361"/>
                    <a:pt x="687119" y="65817"/>
                  </a:cubicBezTo>
                  <a:lnTo>
                    <a:pt x="687119" y="65817"/>
                  </a:lnTo>
                  <a:cubicBezTo>
                    <a:pt x="687119" y="83273"/>
                    <a:pt x="680185" y="100014"/>
                    <a:pt x="667842" y="112357"/>
                  </a:cubicBezTo>
                  <a:cubicBezTo>
                    <a:pt x="655499" y="124700"/>
                    <a:pt x="638758" y="131634"/>
                    <a:pt x="621302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B1B4B7"/>
              </a:solidFill>
              <a:prstDash val="solid"/>
              <a:round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687119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294200" y="8639710"/>
            <a:ext cx="1757008" cy="499798"/>
            <a:chOff x="0" y="0"/>
            <a:chExt cx="462751" cy="13163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462751" cy="131634"/>
            </a:xfrm>
            <a:custGeom>
              <a:avLst/>
              <a:gdLst/>
              <a:ahLst/>
              <a:cxnLst/>
              <a:rect r="r" b="b" t="t" l="l"/>
              <a:pathLst>
                <a:path h="131634" w="462751">
                  <a:moveTo>
                    <a:pt x="65817" y="0"/>
                  </a:moveTo>
                  <a:lnTo>
                    <a:pt x="396934" y="0"/>
                  </a:lnTo>
                  <a:cubicBezTo>
                    <a:pt x="414390" y="0"/>
                    <a:pt x="431131" y="6934"/>
                    <a:pt x="443474" y="19277"/>
                  </a:cubicBezTo>
                  <a:cubicBezTo>
                    <a:pt x="455817" y="31620"/>
                    <a:pt x="462751" y="48361"/>
                    <a:pt x="462751" y="65817"/>
                  </a:cubicBezTo>
                  <a:lnTo>
                    <a:pt x="462751" y="65817"/>
                  </a:lnTo>
                  <a:cubicBezTo>
                    <a:pt x="462751" y="83273"/>
                    <a:pt x="455817" y="100014"/>
                    <a:pt x="443474" y="112357"/>
                  </a:cubicBezTo>
                  <a:cubicBezTo>
                    <a:pt x="431131" y="124700"/>
                    <a:pt x="414390" y="131634"/>
                    <a:pt x="396934" y="131634"/>
                  </a:cubicBezTo>
                  <a:lnTo>
                    <a:pt x="65817" y="131634"/>
                  </a:lnTo>
                  <a:cubicBezTo>
                    <a:pt x="48361" y="131634"/>
                    <a:pt x="31620" y="124700"/>
                    <a:pt x="19277" y="112357"/>
                  </a:cubicBezTo>
                  <a:cubicBezTo>
                    <a:pt x="6934" y="100014"/>
                    <a:pt x="0" y="83273"/>
                    <a:pt x="0" y="65817"/>
                  </a:cubicBezTo>
                  <a:lnTo>
                    <a:pt x="0" y="65817"/>
                  </a:lnTo>
                  <a:cubicBezTo>
                    <a:pt x="0" y="48361"/>
                    <a:pt x="6934" y="31620"/>
                    <a:pt x="19277" y="19277"/>
                  </a:cubicBezTo>
                  <a:cubicBezTo>
                    <a:pt x="31620" y="6934"/>
                    <a:pt x="48361" y="0"/>
                    <a:pt x="6581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462751" cy="1697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-1468954" y="1862114"/>
            <a:ext cx="2341108" cy="2346975"/>
          </a:xfrm>
          <a:custGeom>
            <a:avLst/>
            <a:gdLst/>
            <a:ahLst/>
            <a:cxnLst/>
            <a:rect r="r" b="b" t="t" l="l"/>
            <a:pathLst>
              <a:path h="2346975" w="2341108">
                <a:moveTo>
                  <a:pt x="0" y="0"/>
                </a:moveTo>
                <a:lnTo>
                  <a:pt x="2341108" y="0"/>
                </a:lnTo>
                <a:lnTo>
                  <a:pt x="2341108" y="2346975"/>
                </a:lnTo>
                <a:lnTo>
                  <a:pt x="0" y="23469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5082632" y="7157510"/>
            <a:ext cx="1911168" cy="1911168"/>
          </a:xfrm>
          <a:custGeom>
            <a:avLst/>
            <a:gdLst/>
            <a:ahLst/>
            <a:cxnLst/>
            <a:rect r="r" b="b" t="t" l="l"/>
            <a:pathLst>
              <a:path h="1911168" w="1911168">
                <a:moveTo>
                  <a:pt x="0" y="0"/>
                </a:moveTo>
                <a:lnTo>
                  <a:pt x="1911168" y="0"/>
                </a:lnTo>
                <a:lnTo>
                  <a:pt x="1911168" y="1911168"/>
                </a:lnTo>
                <a:lnTo>
                  <a:pt x="0" y="191116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9" id="19"/>
          <p:cNvGrpSpPr/>
          <p:nvPr/>
        </p:nvGrpSpPr>
        <p:grpSpPr>
          <a:xfrm rot="0">
            <a:off x="1207574" y="4209089"/>
            <a:ext cx="13177320" cy="3774118"/>
            <a:chOff x="0" y="0"/>
            <a:chExt cx="3470570" cy="994006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470570" cy="994006"/>
            </a:xfrm>
            <a:custGeom>
              <a:avLst/>
              <a:gdLst/>
              <a:ahLst/>
              <a:cxnLst/>
              <a:rect r="r" b="b" t="t" l="l"/>
              <a:pathLst>
                <a:path h="994006" w="3470570">
                  <a:moveTo>
                    <a:pt x="29963" y="0"/>
                  </a:moveTo>
                  <a:lnTo>
                    <a:pt x="3440607" y="0"/>
                  </a:lnTo>
                  <a:cubicBezTo>
                    <a:pt x="3448553" y="0"/>
                    <a:pt x="3456175" y="3157"/>
                    <a:pt x="3461794" y="8776"/>
                  </a:cubicBezTo>
                  <a:cubicBezTo>
                    <a:pt x="3467413" y="14395"/>
                    <a:pt x="3470570" y="22017"/>
                    <a:pt x="3470570" y="29963"/>
                  </a:cubicBezTo>
                  <a:lnTo>
                    <a:pt x="3470570" y="964043"/>
                  </a:lnTo>
                  <a:cubicBezTo>
                    <a:pt x="3470570" y="971990"/>
                    <a:pt x="3467413" y="979611"/>
                    <a:pt x="3461794" y="985230"/>
                  </a:cubicBezTo>
                  <a:cubicBezTo>
                    <a:pt x="3456175" y="990850"/>
                    <a:pt x="3448553" y="994006"/>
                    <a:pt x="3440607" y="994006"/>
                  </a:cubicBezTo>
                  <a:lnTo>
                    <a:pt x="29963" y="994006"/>
                  </a:lnTo>
                  <a:cubicBezTo>
                    <a:pt x="22017" y="994006"/>
                    <a:pt x="14395" y="990850"/>
                    <a:pt x="8776" y="985230"/>
                  </a:cubicBezTo>
                  <a:cubicBezTo>
                    <a:pt x="3157" y="979611"/>
                    <a:pt x="0" y="971990"/>
                    <a:pt x="0" y="964043"/>
                  </a:cubicBezTo>
                  <a:lnTo>
                    <a:pt x="0" y="29963"/>
                  </a:lnTo>
                  <a:cubicBezTo>
                    <a:pt x="0" y="22017"/>
                    <a:pt x="3157" y="14395"/>
                    <a:pt x="8776" y="8776"/>
                  </a:cubicBezTo>
                  <a:cubicBezTo>
                    <a:pt x="14395" y="3157"/>
                    <a:pt x="22017" y="0"/>
                    <a:pt x="29963" y="0"/>
                  </a:cubicBezTo>
                  <a:close/>
                </a:path>
              </a:pathLst>
            </a:custGeom>
            <a:solidFill>
              <a:srgbClr val="141D3A"/>
            </a:solidFill>
            <a:ln w="19050" cap="rnd">
              <a:solidFill>
                <a:srgbClr val="F9B61A"/>
              </a:solidFill>
              <a:prstDash val="solid"/>
              <a:round/>
            </a:ln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470570" cy="10321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701284" y="3035602"/>
            <a:ext cx="1642046" cy="1303374"/>
          </a:xfrm>
          <a:custGeom>
            <a:avLst/>
            <a:gdLst/>
            <a:ahLst/>
            <a:cxnLst/>
            <a:rect r="r" b="b" t="t" l="l"/>
            <a:pathLst>
              <a:path h="1303374" w="1642046">
                <a:moveTo>
                  <a:pt x="0" y="0"/>
                </a:moveTo>
                <a:lnTo>
                  <a:pt x="1642046" y="0"/>
                </a:lnTo>
                <a:lnTo>
                  <a:pt x="1642046" y="1303374"/>
                </a:lnTo>
                <a:lnTo>
                  <a:pt x="0" y="130337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-10800000">
            <a:off x="12309244" y="5251471"/>
            <a:ext cx="771384" cy="328189"/>
          </a:xfrm>
          <a:custGeom>
            <a:avLst/>
            <a:gdLst/>
            <a:ahLst/>
            <a:cxnLst/>
            <a:rect r="r" b="b" t="t" l="l"/>
            <a:pathLst>
              <a:path h="328189" w="771384">
                <a:moveTo>
                  <a:pt x="0" y="0"/>
                </a:moveTo>
                <a:lnTo>
                  <a:pt x="771384" y="0"/>
                </a:lnTo>
                <a:lnTo>
                  <a:pt x="771384" y="328189"/>
                </a:lnTo>
                <a:lnTo>
                  <a:pt x="0" y="3281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8559648" y="4886428"/>
            <a:ext cx="2584744" cy="2419441"/>
          </a:xfrm>
          <a:custGeom>
            <a:avLst/>
            <a:gdLst/>
            <a:ahLst/>
            <a:cxnLst/>
            <a:rect r="r" b="b" t="t" l="l"/>
            <a:pathLst>
              <a:path h="2419441" w="2584744">
                <a:moveTo>
                  <a:pt x="0" y="0"/>
                </a:moveTo>
                <a:lnTo>
                  <a:pt x="2584745" y="0"/>
                </a:lnTo>
                <a:lnTo>
                  <a:pt x="2584745" y="2419441"/>
                </a:lnTo>
                <a:lnTo>
                  <a:pt x="0" y="241944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1627883" y="1456982"/>
            <a:ext cx="10492588" cy="1209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000"/>
              </a:lnSpc>
            </a:pPr>
            <a:r>
              <a:rPr lang="en-US" sz="9000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384894" y="1256957"/>
            <a:ext cx="2608906" cy="3562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0"/>
              </a:lnSpc>
            </a:pPr>
            <a:r>
              <a:rPr lang="en-US" sz="2100">
                <a:solidFill>
                  <a:srgbClr val="B1B4B7"/>
                </a:solidFill>
                <a:latin typeface="Canva Sans"/>
              </a:rPr>
              <a:t>Salford &amp; Co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627883" y="8672440"/>
            <a:ext cx="1089640" cy="3962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60"/>
              </a:lnSpc>
            </a:pPr>
            <a:r>
              <a:rPr lang="en-US" sz="2400">
                <a:solidFill>
                  <a:srgbClr val="F9B61A"/>
                </a:solidFill>
                <a:latin typeface="Canva Sans"/>
              </a:rPr>
              <a:t>2023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3416420" y="4915366"/>
            <a:ext cx="7949495" cy="2323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Midterm PROJECT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Financial Sales Data Anlaysis</a:t>
            </a:r>
          </a:p>
          <a:p>
            <a:pPr algn="just">
              <a:lnSpc>
                <a:spcPts val="2659"/>
              </a:lnSpc>
            </a:pPr>
          </a:p>
          <a:p>
            <a:pPr algn="just">
              <a:lnSpc>
                <a:spcPts val="2659"/>
              </a:lnSpc>
            </a:pPr>
            <a:r>
              <a:rPr lang="en-US" sz="1899" u="sng">
                <a:solidFill>
                  <a:srgbClr val="FFFFFF"/>
                </a:solidFill>
                <a:latin typeface="Canva Sans"/>
              </a:rPr>
              <a:t>Team Members</a:t>
            </a:r>
            <a:r>
              <a:rPr lang="en-US" sz="1899">
                <a:solidFill>
                  <a:srgbClr val="FFFFFF"/>
                </a:solidFill>
                <a:latin typeface="Canva Sans"/>
              </a:rPr>
              <a:t>: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Hala Sedki</a:t>
            </a:r>
          </a:p>
          <a:p>
            <a:pPr algn="just">
              <a:lnSpc>
                <a:spcPts val="2659"/>
              </a:lnSpc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Reem Abdelghany</a:t>
            </a:r>
          </a:p>
          <a:p>
            <a:pPr algn="just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FFFFFF"/>
                </a:solidFill>
                <a:latin typeface="Canva Sans"/>
              </a:rPr>
              <a:t>Ebraam Attia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DAF2FZQpacA</dc:identifier>
  <dcterms:modified xsi:type="dcterms:W3CDTF">2011-08-01T06:04:30Z</dcterms:modified>
  <cp:revision>1</cp:revision>
  <dc:title>Walmart Midterm Presentation</dc:title>
</cp:coreProperties>
</file>